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5"/>
  </p:notesMasterIdLst>
  <p:sldIdLst>
    <p:sldId id="257" r:id="rId3"/>
    <p:sldId id="282" r:id="rId4"/>
    <p:sldId id="278" r:id="rId5"/>
    <p:sldId id="336" r:id="rId6"/>
    <p:sldId id="360" r:id="rId7"/>
    <p:sldId id="357" r:id="rId8"/>
    <p:sldId id="359" r:id="rId9"/>
    <p:sldId id="356" r:id="rId10"/>
    <p:sldId id="361" r:id="rId11"/>
    <p:sldId id="364" r:id="rId12"/>
    <p:sldId id="354" r:id="rId13"/>
    <p:sldId id="355" r:id="rId14"/>
    <p:sldId id="369" r:id="rId15"/>
    <p:sldId id="365" r:id="rId16"/>
    <p:sldId id="371" r:id="rId17"/>
    <p:sldId id="368" r:id="rId18"/>
    <p:sldId id="366" r:id="rId19"/>
    <p:sldId id="362" r:id="rId20"/>
    <p:sldId id="358" r:id="rId21"/>
    <p:sldId id="370" r:id="rId22"/>
    <p:sldId id="363" r:id="rId23"/>
    <p:sldId id="367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60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F1394-2084-426E-BD8F-9D4E683183C5}" type="datetimeFigureOut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2BA72D-95F8-4E7D-A8BA-B247EF9589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3552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A72D-95F8-4E7D-A8BA-B247EF9589D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6796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2BA72D-95F8-4E7D-A8BA-B247EF9589D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430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4A70C0-C696-67AD-2262-1E3921EADF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B4BE31-4C67-4ACD-0193-0BC97C59DF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F37483-DCEC-A218-2AC8-ACEFDDE74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DCD1B6-B76F-655B-E93E-C76F2906E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706F2A-AAA7-AC56-31E0-C7715DEC2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217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CECAD-4E83-BE2F-DFFB-6B697FB679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E58E4D-E955-F2A6-6242-59E120F6B2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6077F2-92D3-3435-1BC8-790A1F8EF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B68176-DB93-32D6-C45A-95098DC9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B0FB35-6122-B32A-B657-FEE265A48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0005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AF88923-00F8-3019-C691-EE461ACB96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8B124C6-C00D-B6D6-F6B4-B721E2FC42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E109EB-0163-402E-7A12-7E39BDF6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8D290B-0E83-AF7F-76C6-40AD2F30C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5BC61A-10E4-3E15-73B3-533D11732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786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220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PPT模板网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2613D-9AEB-2CF3-985F-B2621225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2704EF-5888-5370-6290-8764B011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E3746A-8F24-790E-FCA1-1F412438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DD9109-83E2-BB53-CF7C-483852A7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02D6-7180-491C-910B-B9B8CEB693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429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3558B-1072-16EF-1E0E-0155CE90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4143AA-E42D-433E-E714-5E66E3869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5D8303-F166-44AB-E23E-BC06E4CE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42C20D-FC7D-DB88-BFC8-EE93AF509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334B61-E6C4-9AFC-7594-7076A6993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432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36A25-CD68-00AB-C99C-DA6DEF45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8EB573-7046-4BC7-42A1-D795E9DD95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CD3F47-605A-60D0-033C-1182A451F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3C119F-1885-5D4B-3B8B-CE6C8F857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56AC2E-5F6A-195F-3498-48E94BFEE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334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E6B8F-8C91-ABA3-EE9E-CA0F3F526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9436C7-E0F1-602E-DE36-FE1D043CF7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040B950-E9F7-3AF1-8790-11C212E0C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2911B3-9147-02ED-DF98-2BB8F1CC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C5AB66-A562-DCCD-1079-785DA3F52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6F26FD8-5848-2906-5310-03E5910E6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72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538880-0734-E0F2-3922-55147D7FA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4AC4969-03F5-B26C-9E44-F0E53B5F6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DA6E9E-4EE2-DD7C-DCB1-C53BA82276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4F98D3-E978-E634-5E56-178A90E6BF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3539E09-1FBC-18DD-7000-6698A71C7E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96D85DA-0FE8-5C33-800A-5ECE9E0AA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113A72B-4576-C3B0-18CD-9338B3DEB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199EBBB-DC97-71FF-E4DC-227FA9B5C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658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1A8AD-3863-8271-A686-021EDFFB3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098BA9-FA97-6339-CE62-AA2708FD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40739EA-6FB6-E95C-F831-558D6FE3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8351AC3-0281-A62D-05FF-DD880AECB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226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AB0CF0-7A1C-6481-37AC-F1963AF51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E04667-DAB7-588A-E207-9944AFF7C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3196DD-7333-BEE3-3002-7F655E064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1950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65424-3734-1DA0-D91F-4E0A1F9E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3C80C-0119-B241-A937-74EE38C651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1061A09-7312-D478-765C-84BE78812A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66F7360-EF73-5E4F-5019-D1AC920B7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FEE8A3-9223-0D0F-47F4-AB39464B1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FF98F9F-EAF8-BFA6-3058-AD655DEF0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245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626BBC-4DCA-83B8-6617-973AC546D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9F757B5-DC9B-00B7-8CDA-E1079D6FE9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41A1866-E39E-C960-4A7E-3F0435C008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130F292-C2E0-CF54-323E-FE398CE10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14F0A12-E709-D8D0-AF42-96D671443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8433E8-D062-AD19-5403-54B5484D4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412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F92BC2A-C073-E0FD-CDF5-075B22506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113CA6-77B7-8EFE-C6EB-EFD3C352E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6193BA-C3A9-7FB5-22B1-7E51E3E69F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3A978B-7C8C-4CEB-A681-529411C3FAAC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A741BAE-45CB-CC46-06CB-4A4186F309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929367-0D5C-7340-3141-FD8CC95BC4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89F3B1-6A5B-4CFE-BDFB-5B46C4A598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22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107FBC-AEB8-40DE-A974-FBE03D79D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D039C9-3866-4694-A96B-56B52D3B1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1C62C0-6DDD-466A-9A6A-4C8E16CF4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C8BBC-7E6E-451C-8D0C-633163388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E968A-E39F-400B-BDB0-F8BD398B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4A2702D6-7180-491C-910B-B9B8CEB693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09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HEJI-1">
            <a:extLst>
              <a:ext uri="{FF2B5EF4-FFF2-40B4-BE49-F238E27FC236}">
                <a16:creationId xmlns:a16="http://schemas.microsoft.com/office/drawing/2014/main" id="{7DD3B4DE-2C73-5D28-5977-D525B1AC95A4}"/>
              </a:ext>
            </a:extLst>
          </p:cNvPr>
          <p:cNvSpPr/>
          <p:nvPr/>
        </p:nvSpPr>
        <p:spPr>
          <a:xfrm>
            <a:off x="0" y="-189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1" name="iSHEJI-2">
            <a:extLst>
              <a:ext uri="{FF2B5EF4-FFF2-40B4-BE49-F238E27FC236}">
                <a16:creationId xmlns:a16="http://schemas.microsoft.com/office/drawing/2014/main" id="{C3CD9DA2-619B-D2F2-C5DF-90EE568261DA}"/>
              </a:ext>
            </a:extLst>
          </p:cNvPr>
          <p:cNvSpPr/>
          <p:nvPr/>
        </p:nvSpPr>
        <p:spPr>
          <a:xfrm>
            <a:off x="0" y="1596541"/>
            <a:ext cx="9763685" cy="158895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7" name="iSHEJI-7">
            <a:extLst>
              <a:ext uri="{FF2B5EF4-FFF2-40B4-BE49-F238E27FC236}">
                <a16:creationId xmlns:a16="http://schemas.microsoft.com/office/drawing/2014/main" id="{C95719FB-5C56-3B98-58F4-CCC0AB909132}"/>
              </a:ext>
            </a:extLst>
          </p:cNvPr>
          <p:cNvSpPr txBox="1"/>
          <p:nvPr/>
        </p:nvSpPr>
        <p:spPr>
          <a:xfrm>
            <a:off x="6689036" y="3594288"/>
            <a:ext cx="3074650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阿里巴巴普惠体 2.0 35 Thin"/>
                <a:cs typeface="阿里巴巴普惠体 2.0 35 Thin" panose="00020600040101010101" pitchFamily="18" charset="-122"/>
              </a:rPr>
              <a:t>魏青云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icrosoft YaHei"/>
              <a:ea typeface="阿里巴巴普惠体 2.0 35 Thin"/>
              <a:cs typeface="阿里巴巴普惠体 2.0 35 Thin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阿里巴巴普惠体 2.0 35 Thin"/>
                <a:cs typeface="阿里巴巴普惠体 2.0 35 Thin" panose="00020600040101010101" pitchFamily="18" charset="-122"/>
              </a:rPr>
              <a:t>2023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35 Thin" panose="00020600040101010101" pitchFamily="18" charset="-122"/>
              </a:rPr>
              <a:t>年</a:t>
            </a:r>
            <a:r>
              <a:rPr lang="en-US" altLang="zh-CN" sz="3200" dirty="0">
                <a:solidFill>
                  <a:srgbClr val="3F3F3F"/>
                </a:solidFill>
                <a:latin typeface="Microsoft YaHei"/>
                <a:ea typeface="阿里巴巴普惠体 2.0 35 Thin"/>
                <a:cs typeface="阿里巴巴普惠体 2.0 35 Thin" panose="00020600040101010101" pitchFamily="18" charset="-122"/>
              </a:rPr>
              <a:t>10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35 Thin" panose="00020600040101010101" pitchFamily="18" charset="-122"/>
              </a:rPr>
              <a:t>月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icrosoft YaHei"/>
              <a:ea typeface="Microsoft YaHei"/>
              <a:cs typeface="阿里巴巴普惠体 2.0 35 Thin" panose="00020600040101010101" pitchFamily="18" charset="-122"/>
            </a:endParaRPr>
          </a:p>
        </p:txBody>
      </p:sp>
      <p:cxnSp>
        <p:nvCxnSpPr>
          <p:cNvPr id="19" name="iSHEJI-8">
            <a:extLst>
              <a:ext uri="{FF2B5EF4-FFF2-40B4-BE49-F238E27FC236}">
                <a16:creationId xmlns:a16="http://schemas.microsoft.com/office/drawing/2014/main" id="{164C3BDE-2041-1A9D-0386-AB00072E2776}"/>
              </a:ext>
            </a:extLst>
          </p:cNvPr>
          <p:cNvCxnSpPr>
            <a:cxnSpLocks/>
          </p:cNvCxnSpPr>
          <p:nvPr/>
        </p:nvCxnSpPr>
        <p:spPr>
          <a:xfrm>
            <a:off x="5735698" y="3531553"/>
            <a:ext cx="40279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SHEJI-5">
            <a:extLst>
              <a:ext uri="{FF2B5EF4-FFF2-40B4-BE49-F238E27FC236}">
                <a16:creationId xmlns:a16="http://schemas.microsoft.com/office/drawing/2014/main" id="{67E67238-DE18-02F2-A616-C734B85D80C6}"/>
              </a:ext>
            </a:extLst>
          </p:cNvPr>
          <p:cNvSpPr txBox="1"/>
          <p:nvPr/>
        </p:nvSpPr>
        <p:spPr>
          <a:xfrm>
            <a:off x="143176" y="2059381"/>
            <a:ext cx="9453054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【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空间频率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-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分界对比度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】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曲线实验与分析</a:t>
            </a:r>
          </a:p>
        </p:txBody>
      </p:sp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4864ABE5-5E22-F9A6-DBF7-A604E7BF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0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58417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365801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求解隐函数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65A5FB-B9CC-FFE9-3F54-8C619F52BF5F}"/>
                  </a:ext>
                </a:extLst>
              </p:cNvPr>
              <p:cNvSpPr txBox="1"/>
              <p:nvPr/>
            </p:nvSpPr>
            <p:spPr>
              <a:xfrm>
                <a:off x="703193" y="1628255"/>
                <a:ext cx="6187108" cy="12558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OPPOSans L"/>
                    <a:cs typeface="+mn-cs"/>
                  </a:rPr>
                  <a:t>C</a:t>
                </a:r>
                <a14:m>
                  <m:oMath xmlns:m="http://schemas.openxmlformats.org/officeDocument/2006/math">
                    <m:r>
                      <a:rPr kumimoji="0" lang="en-US" altLang="zh-CN" sz="32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 </m:t>
                    </m:r>
                    <m:f>
                      <m:fPr>
                        <m:ctrl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5200∗</m:t>
                        </m:r>
                        <m:r>
                          <m:rPr>
                            <m:sty m:val="p"/>
                          </m:rPr>
                          <a:rPr kumimoji="0" lang="en-US" altLang="zh-CN" sz="3200" b="0" i="0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exp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⁡(−0.0016</m:t>
                        </m:r>
                        <m:r>
                          <a:rPr kumimoji="0" lang="zh-CN" altLang="en-US" sz="32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r>
                          <m:rPr>
                            <m:sty m:val="p"/>
                          </m:rP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u</m:t>
                        </m:r>
                        <m:r>
                          <a:rPr kumimoji="0" lang="en-US" altLang="zh-CN" sz="3200" b="0" i="1" u="none" strike="noStrike" kern="120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∗</m:t>
                        </m:r>
                        <m:d>
                          <m:dPr>
                            <m:ctrlP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1+</m:t>
                            </m:r>
                            <m:f>
                              <m:fPr>
                                <m:ctrlPr>
                                  <a:rPr kumimoji="0" lang="en-US" altLang="zh-C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Symbol" panose="05050102010706020507" pitchFamily="18" charset="2"/>
                                  </a:rPr>
                                </m:ctrlPr>
                              </m:fPr>
                              <m:num>
                                <m:r>
                                  <a:rPr kumimoji="0" lang="en-US" altLang="zh-C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kumimoji="0" lang="en-US" altLang="zh-CN" sz="32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  <a:sym typeface="Symbol" panose="05050102010706020507" pitchFamily="18" charset="2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  <m:r>
                          <a:rPr kumimoji="0" lang="en-US" altLang="zh-CN" sz="3200" b="0" i="1" u="none" strike="noStrike" kern="120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0.08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num>
                      <m:den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√(1+0.64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𝑢</m:t>
                        </m:r>
                        <m:r>
                          <a:rPr kumimoji="0" lang="en-US" altLang="zh-CN" sz="3200" b="0" i="1" u="none" strike="noStrike" kern="1200" cap="none" spc="0" normalizeH="0" baseline="3000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)(</m:t>
                        </m:r>
                        <m:f>
                          <m:fPr>
                            <m:ctrlP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63</m:t>
                            </m:r>
                          </m:num>
                          <m:den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𝐿</m:t>
                            </m:r>
                            <m:r>
                              <a:rPr kumimoji="0" lang="en-US" altLang="zh-CN" sz="3200" b="0" i="1" u="none" strike="noStrike" kern="1200" cap="none" spc="0" normalizeH="0" baseline="3000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0.83</m:t>
                            </m:r>
                          </m:den>
                        </m:f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+</m:t>
                        </m:r>
                        <m:f>
                          <m:fPr>
                            <m:ctrlP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num>
                          <m:den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kumimoji="0" lang="en-US" altLang="zh-CN" sz="32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exp</m:t>
                            </m:r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⁡(−0.02</m:t>
                            </m:r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𝑢</m:t>
                            </m:r>
                            <m:r>
                              <a:rPr kumimoji="0" lang="en-US" altLang="zh-CN" sz="3200" b="0" i="1" u="none" strike="noStrike" kern="1200" cap="none" spc="0" normalizeH="0" baseline="3000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en-US" altLang="zh-CN" sz="3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den>
                        </m:f>
                        <m:r>
                          <a:rPr kumimoji="0" lang="en-US" altLang="zh-CN" sz="3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C865A5FB-B9CC-FFE9-3F54-8C619F52BF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93" y="1628255"/>
                <a:ext cx="6187108" cy="1255857"/>
              </a:xfrm>
              <a:prstGeom prst="rect">
                <a:avLst/>
              </a:prstGeom>
              <a:blipFill>
                <a:blip r:embed="rId3"/>
                <a:stretch>
                  <a:fillRect l="-24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4B4FE336-16DD-F263-2232-83FBCDF6BE99}"/>
              </a:ext>
            </a:extLst>
          </p:cNvPr>
          <p:cNvSpPr txBox="1"/>
          <p:nvPr/>
        </p:nvSpPr>
        <p:spPr>
          <a:xfrm>
            <a:off x="703193" y="3343725"/>
            <a:ext cx="825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因为形式比较复杂，不能转变为显函数，因此使用“采样</a:t>
            </a:r>
            <a:r>
              <a:rPr lang="en-US" altLang="zh-CN" dirty="0"/>
              <a:t>-</a:t>
            </a:r>
            <a:r>
              <a:rPr lang="zh-CN" altLang="en-US" dirty="0"/>
              <a:t>解方程</a:t>
            </a:r>
            <a:r>
              <a:rPr lang="en-US" altLang="zh-CN" dirty="0"/>
              <a:t>-</a:t>
            </a:r>
            <a:r>
              <a:rPr lang="zh-CN" altLang="en-US" dirty="0"/>
              <a:t>拟合”的方法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B90B4C-D2AE-F057-4571-BEA72276DC3E}"/>
              </a:ext>
            </a:extLst>
          </p:cNvPr>
          <p:cNvSpPr txBox="1"/>
          <p:nvPr/>
        </p:nvSpPr>
        <p:spPr>
          <a:xfrm>
            <a:off x="841801" y="4263887"/>
            <a:ext cx="1081421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采样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7FEB652-9300-802A-54F1-679359E015FB}"/>
              </a:ext>
            </a:extLst>
          </p:cNvPr>
          <p:cNvCxnSpPr>
            <a:cxnSpLocks/>
          </p:cNvCxnSpPr>
          <p:nvPr/>
        </p:nvCxnSpPr>
        <p:spPr>
          <a:xfrm>
            <a:off x="1481903" y="4954656"/>
            <a:ext cx="0" cy="546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F24D0CA2-7CD7-9892-FDB2-22ED9E16EF5D}"/>
              </a:ext>
            </a:extLst>
          </p:cNvPr>
          <p:cNvSpPr txBox="1"/>
          <p:nvPr/>
        </p:nvSpPr>
        <p:spPr>
          <a:xfrm>
            <a:off x="841801" y="5695122"/>
            <a:ext cx="2274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μ</a:t>
            </a:r>
            <a:r>
              <a:rPr lang="zh-CN" altLang="en-US" dirty="0"/>
              <a:t>为自变量，在定义域上采样</a:t>
            </a:r>
            <a:r>
              <a:rPr lang="en-US" altLang="zh-CN" dirty="0"/>
              <a:t>{μ}</a:t>
            </a:r>
            <a:endParaRPr lang="zh-CN" altLang="en-US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DF14345-4051-1EDF-7E56-971A89B16CD0}"/>
              </a:ext>
            </a:extLst>
          </p:cNvPr>
          <p:cNvCxnSpPr>
            <a:cxnSpLocks/>
          </p:cNvCxnSpPr>
          <p:nvPr/>
        </p:nvCxnSpPr>
        <p:spPr>
          <a:xfrm>
            <a:off x="2037522" y="4507396"/>
            <a:ext cx="15852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0CA95D0-16AD-70C5-7D82-B15AE542CA4D}"/>
              </a:ext>
            </a:extLst>
          </p:cNvPr>
          <p:cNvSpPr txBox="1"/>
          <p:nvPr/>
        </p:nvSpPr>
        <p:spPr>
          <a:xfrm>
            <a:off x="3876548" y="4276563"/>
            <a:ext cx="1634698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解方程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9F90F5-1041-D943-AFE8-338079A94A10}"/>
              </a:ext>
            </a:extLst>
          </p:cNvPr>
          <p:cNvSpPr txBox="1"/>
          <p:nvPr/>
        </p:nvSpPr>
        <p:spPr>
          <a:xfrm>
            <a:off x="3876547" y="5726019"/>
            <a:ext cx="36125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对于给定的</a:t>
            </a:r>
            <a:r>
              <a:rPr lang="en-US" altLang="zh-CN" dirty="0"/>
              <a:t>μ</a:t>
            </a:r>
            <a:r>
              <a:rPr lang="zh-CN" altLang="en-US" dirty="0"/>
              <a:t>，使用二分法暴力求解</a:t>
            </a:r>
            <a:r>
              <a:rPr lang="en-US" altLang="zh-CN" dirty="0"/>
              <a:t>L</a:t>
            </a:r>
            <a:r>
              <a:rPr lang="zh-CN" altLang="en-US" dirty="0"/>
              <a:t>，最终对</a:t>
            </a:r>
            <a:r>
              <a:rPr lang="en-US" altLang="zh-CN" dirty="0"/>
              <a:t>{μ}</a:t>
            </a:r>
            <a:r>
              <a:rPr lang="zh-CN" altLang="en-US" dirty="0"/>
              <a:t>计算出对应的</a:t>
            </a:r>
            <a:r>
              <a:rPr lang="en-US" altLang="zh-CN" dirty="0"/>
              <a:t>{L}</a:t>
            </a:r>
            <a:endParaRPr lang="zh-CN" altLang="en-US" dirty="0"/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9F564DB-906A-9840-3B57-835161F8F88E}"/>
              </a:ext>
            </a:extLst>
          </p:cNvPr>
          <p:cNvCxnSpPr>
            <a:cxnSpLocks/>
          </p:cNvCxnSpPr>
          <p:nvPr/>
        </p:nvCxnSpPr>
        <p:spPr>
          <a:xfrm>
            <a:off x="4698183" y="4954656"/>
            <a:ext cx="0" cy="546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EB5AB444-15BC-B2C2-EB31-B6B7D926287F}"/>
              </a:ext>
            </a:extLst>
          </p:cNvPr>
          <p:cNvCxnSpPr>
            <a:cxnSpLocks/>
          </p:cNvCxnSpPr>
          <p:nvPr/>
        </p:nvCxnSpPr>
        <p:spPr>
          <a:xfrm>
            <a:off x="6125817" y="4507396"/>
            <a:ext cx="1585291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100C2AFC-9358-5EBE-7293-5B3B421FD041}"/>
              </a:ext>
            </a:extLst>
          </p:cNvPr>
          <p:cNvSpPr txBox="1"/>
          <p:nvPr/>
        </p:nvSpPr>
        <p:spPr>
          <a:xfrm>
            <a:off x="7964843" y="4276563"/>
            <a:ext cx="1634698" cy="461665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/>
              <a:t>拟合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F2ABD8F-0642-3B97-E2AB-1A7313F7CE51}"/>
              </a:ext>
            </a:extLst>
          </p:cNvPr>
          <p:cNvSpPr txBox="1"/>
          <p:nvPr/>
        </p:nvSpPr>
        <p:spPr>
          <a:xfrm>
            <a:off x="7964842" y="5726019"/>
            <a:ext cx="3612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拟合解算出的（</a:t>
            </a:r>
            <a:r>
              <a:rPr lang="en-US" altLang="zh-CN" dirty="0"/>
              <a:t>μ</a:t>
            </a:r>
            <a:r>
              <a:rPr lang="zh-CN" altLang="en-US" dirty="0"/>
              <a:t>，</a:t>
            </a:r>
            <a:r>
              <a:rPr lang="en-US" altLang="zh-CN" dirty="0"/>
              <a:t>L</a:t>
            </a:r>
            <a:r>
              <a:rPr lang="zh-CN" altLang="en-US" dirty="0"/>
              <a:t>）列</a:t>
            </a:r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FFCF332-2A8B-D32E-233D-9216B659D2C9}"/>
              </a:ext>
            </a:extLst>
          </p:cNvPr>
          <p:cNvCxnSpPr>
            <a:cxnSpLocks/>
          </p:cNvCxnSpPr>
          <p:nvPr/>
        </p:nvCxnSpPr>
        <p:spPr>
          <a:xfrm>
            <a:off x="8786478" y="4954656"/>
            <a:ext cx="0" cy="5466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1047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-14908" y="310655"/>
            <a:ext cx="2375450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246532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求解隐函数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8F25942-1B37-4568-2BD3-E40EE74B2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6" r="59788" b="20060"/>
          <a:stretch/>
        </p:blipFill>
        <p:spPr>
          <a:xfrm>
            <a:off x="7353754" y="1576653"/>
            <a:ext cx="3995130" cy="3671208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8B3CF19C-8D22-2170-12FA-30F0E3C1C49B}"/>
              </a:ext>
            </a:extLst>
          </p:cNvPr>
          <p:cNvSpPr txBox="1"/>
          <p:nvPr/>
        </p:nvSpPr>
        <p:spPr>
          <a:xfrm>
            <a:off x="6039606" y="2747629"/>
            <a:ext cx="12573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b="1" dirty="0"/>
              <a:t>&amp;</a:t>
            </a:r>
            <a:endParaRPr lang="zh-CN" altLang="en-US" sz="8000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CBF466C-CCE4-403B-EAD3-A20A053D4BE8}"/>
              </a:ext>
            </a:extLst>
          </p:cNvPr>
          <p:cNvSpPr txBox="1"/>
          <p:nvPr/>
        </p:nvSpPr>
        <p:spPr>
          <a:xfrm>
            <a:off x="2489751" y="708972"/>
            <a:ext cx="3324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但是在这一步出现了问题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C3A616-A466-1609-9619-31722AE709D4}"/>
              </a:ext>
            </a:extLst>
          </p:cNvPr>
          <p:cNvSpPr txBox="1"/>
          <p:nvPr/>
        </p:nvSpPr>
        <p:spPr>
          <a:xfrm>
            <a:off x="1088335" y="5784603"/>
            <a:ext cx="49397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计算出的</a:t>
            </a:r>
            <a:r>
              <a:rPr lang="en-US" altLang="zh-CN" dirty="0"/>
              <a:t>μ-L</a:t>
            </a:r>
            <a:r>
              <a:rPr lang="zh-CN" altLang="en-US" dirty="0"/>
              <a:t>曲线是单调的，这和我们之前认为的显然不同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3D2090B-0188-0FED-79BE-4FBF56375C95}"/>
              </a:ext>
            </a:extLst>
          </p:cNvPr>
          <p:cNvCxnSpPr/>
          <p:nvPr/>
        </p:nvCxnSpPr>
        <p:spPr>
          <a:xfrm>
            <a:off x="1048578" y="-59635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A1AAE76-491E-AEDB-5546-C49035BFCF1A}"/>
              </a:ext>
            </a:extLst>
          </p:cNvPr>
          <p:cNvSpPr txBox="1"/>
          <p:nvPr/>
        </p:nvSpPr>
        <p:spPr>
          <a:xfrm>
            <a:off x="4258709" y="1568445"/>
            <a:ext cx="69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C=100</a:t>
            </a:r>
            <a:endParaRPr lang="zh-CN" altLang="en-US" sz="1200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54F54CE-F202-71AD-B8B9-07C530F75369}"/>
              </a:ext>
            </a:extLst>
          </p:cNvPr>
          <p:cNvSpPr txBox="1"/>
          <p:nvPr/>
        </p:nvSpPr>
        <p:spPr>
          <a:xfrm>
            <a:off x="3742160" y="1391312"/>
            <a:ext cx="605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C=200</a:t>
            </a:r>
            <a:endParaRPr lang="zh-CN" altLang="en-US" sz="12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E6CB41-6A24-AF63-2C8D-7F9C0794859C}"/>
              </a:ext>
            </a:extLst>
          </p:cNvPr>
          <p:cNvSpPr txBox="1"/>
          <p:nvPr/>
        </p:nvSpPr>
        <p:spPr>
          <a:xfrm>
            <a:off x="3217638" y="1286046"/>
            <a:ext cx="6626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C=500</a:t>
            </a:r>
            <a:endParaRPr lang="zh-CN" altLang="en-US" sz="1200" dirty="0"/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A5955B7E-61C6-597E-DD8C-BBD6EB6C4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37" y="1796490"/>
            <a:ext cx="4787844" cy="3540278"/>
          </a:xfrm>
          <a:prstGeom prst="rect">
            <a:avLst/>
          </a:prstGeom>
        </p:spPr>
      </p:pic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DF767F7-B744-7996-4493-5C3EF1137C6D}"/>
              </a:ext>
            </a:extLst>
          </p:cNvPr>
          <p:cNvCxnSpPr>
            <a:cxnSpLocks/>
          </p:cNvCxnSpPr>
          <p:nvPr/>
        </p:nvCxnSpPr>
        <p:spPr>
          <a:xfrm>
            <a:off x="1341782" y="5087534"/>
            <a:ext cx="514847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03AFD1F5-9BA9-9AD3-4536-3730138B512E}"/>
              </a:ext>
            </a:extLst>
          </p:cNvPr>
          <p:cNvCxnSpPr>
            <a:cxnSpLocks/>
          </p:cNvCxnSpPr>
          <p:nvPr/>
        </p:nvCxnSpPr>
        <p:spPr>
          <a:xfrm flipV="1">
            <a:off x="1341782" y="1467502"/>
            <a:ext cx="0" cy="36200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63B89654-5817-5828-ED0F-0628772F37BB}"/>
              </a:ext>
            </a:extLst>
          </p:cNvPr>
          <p:cNvCxnSpPr>
            <a:cxnSpLocks/>
          </p:cNvCxnSpPr>
          <p:nvPr/>
        </p:nvCxnSpPr>
        <p:spPr>
          <a:xfrm flipV="1">
            <a:off x="3190304" y="1576653"/>
            <a:ext cx="259642" cy="41199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2936C55-C5E5-4777-64CF-F80F618E6903}"/>
              </a:ext>
            </a:extLst>
          </p:cNvPr>
          <p:cNvCxnSpPr>
            <a:cxnSpLocks/>
          </p:cNvCxnSpPr>
          <p:nvPr/>
        </p:nvCxnSpPr>
        <p:spPr>
          <a:xfrm flipV="1">
            <a:off x="3309730" y="1611310"/>
            <a:ext cx="487018" cy="38378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ABF019FF-C495-D912-0346-9EEE3EB9F285}"/>
              </a:ext>
            </a:extLst>
          </p:cNvPr>
          <p:cNvCxnSpPr>
            <a:cxnSpLocks/>
          </p:cNvCxnSpPr>
          <p:nvPr/>
        </p:nvCxnSpPr>
        <p:spPr>
          <a:xfrm flipV="1">
            <a:off x="3424028" y="1731163"/>
            <a:ext cx="834681" cy="3193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C8FA9913-B97A-CBCF-3B1A-EAD5E56DCA77}"/>
              </a:ext>
            </a:extLst>
          </p:cNvPr>
          <p:cNvSpPr txBox="1"/>
          <p:nvPr/>
        </p:nvSpPr>
        <p:spPr>
          <a:xfrm>
            <a:off x="4589211" y="3850752"/>
            <a:ext cx="692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C=0.01</a:t>
            </a:r>
            <a:endParaRPr lang="zh-CN" altLang="en-US" sz="1200" dirty="0"/>
          </a:p>
        </p:txBody>
      </p: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229CC61-3BC2-12C1-1C0D-E7A47F74EE0B}"/>
              </a:ext>
            </a:extLst>
          </p:cNvPr>
          <p:cNvCxnSpPr>
            <a:cxnSpLocks/>
          </p:cNvCxnSpPr>
          <p:nvPr/>
        </p:nvCxnSpPr>
        <p:spPr>
          <a:xfrm flipV="1">
            <a:off x="3754530" y="4013470"/>
            <a:ext cx="834681" cy="31939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17755EF9-261F-88A4-C402-5E1CC822A09A}"/>
              </a:ext>
            </a:extLst>
          </p:cNvPr>
          <p:cNvSpPr txBox="1"/>
          <p:nvPr/>
        </p:nvSpPr>
        <p:spPr>
          <a:xfrm>
            <a:off x="5613370" y="4421324"/>
            <a:ext cx="1257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Spatial frequency</a:t>
            </a:r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4885AA64-3EB2-BA03-F7B2-258649326988}"/>
              </a:ext>
            </a:extLst>
          </p:cNvPr>
          <p:cNvSpPr txBox="1"/>
          <p:nvPr/>
        </p:nvSpPr>
        <p:spPr>
          <a:xfrm>
            <a:off x="1339469" y="1568445"/>
            <a:ext cx="125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luminance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8163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实验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CF34F7D7-98BF-4B55-1F53-51ED1B41E28F}"/>
              </a:ext>
            </a:extLst>
          </p:cNvPr>
          <p:cNvSpPr txBox="1"/>
          <p:nvPr/>
        </p:nvSpPr>
        <p:spPr>
          <a:xfrm>
            <a:off x="9909312" y="3278091"/>
            <a:ext cx="18934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总体还是呈现先增后减的趋势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3B7EB558-9CF9-3EA3-909D-3DAB19635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166" y="2040023"/>
            <a:ext cx="9430228" cy="3351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072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实验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419709F-4EF5-938E-6C73-864F29DA84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18" y="2148102"/>
            <a:ext cx="11383163" cy="3230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722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实验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02B472C-F07B-6536-2406-FAE29FAC06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91" y="2045832"/>
            <a:ext cx="10536257" cy="276633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23297D2-153C-6A53-6C37-E90186FB556C}"/>
              </a:ext>
            </a:extLst>
          </p:cNvPr>
          <p:cNvSpPr txBox="1"/>
          <p:nvPr/>
        </p:nvSpPr>
        <p:spPr>
          <a:xfrm>
            <a:off x="9875935" y="3092293"/>
            <a:ext cx="19878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这一组比较接近计算结果，呈现平缓的单调函数</a:t>
            </a:r>
          </a:p>
        </p:txBody>
      </p:sp>
    </p:spTree>
    <p:extLst>
      <p:ext uri="{BB962C8B-B14F-4D97-AF65-F5344CB8AC3E}">
        <p14:creationId xmlns:p14="http://schemas.microsoft.com/office/powerpoint/2010/main" val="260715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93F4AC-C62D-F2B0-F68D-ABA07EF7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175" y="2117852"/>
            <a:ext cx="10464097" cy="3259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672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求证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2CBD52-E72F-0C43-3D88-E02CEB782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70" y="3018566"/>
            <a:ext cx="6934643" cy="243291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12B7E67-9656-F8B9-C694-33EFE886F8B5}"/>
              </a:ext>
            </a:extLst>
          </p:cNvPr>
          <p:cNvSpPr txBox="1"/>
          <p:nvPr/>
        </p:nvSpPr>
        <p:spPr>
          <a:xfrm>
            <a:off x="345770" y="1858748"/>
            <a:ext cx="4802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文章虽然比较新，但是对既有模型的简化</a:t>
            </a:r>
            <a:endParaRPr lang="en-US" altLang="zh-CN" dirty="0"/>
          </a:p>
          <a:p>
            <a:r>
              <a:rPr lang="zh-CN" altLang="en-US" dirty="0"/>
              <a:t>所使用的</a:t>
            </a:r>
            <a:r>
              <a:rPr lang="en-US" altLang="zh-CN" dirty="0"/>
              <a:t>CSF</a:t>
            </a:r>
            <a:r>
              <a:rPr lang="zh-CN" altLang="en-US" dirty="0"/>
              <a:t>公式原型来自此书（</a:t>
            </a:r>
            <a:r>
              <a:rPr lang="en-US" altLang="zh-CN" dirty="0"/>
              <a:t>1999</a:t>
            </a:r>
            <a:r>
              <a:rPr lang="zh-CN" altLang="en-US" dirty="0"/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F6F8824-BCC7-D26F-9FF4-E9C8A540A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8658" y="3704802"/>
            <a:ext cx="4635861" cy="71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76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求证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8627CD-B869-4DB9-45DC-1057D70FA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889" y="2172043"/>
            <a:ext cx="4504328" cy="33486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0DCB12E-3418-9957-E6E2-C5609C4B4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261" y="2172043"/>
            <a:ext cx="4521396" cy="3348673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B50E895D-01A5-FFF6-8D39-18E03C026C54}"/>
              </a:ext>
            </a:extLst>
          </p:cNvPr>
          <p:cNvCxnSpPr>
            <a:cxnSpLocks/>
          </p:cNvCxnSpPr>
          <p:nvPr/>
        </p:nvCxnSpPr>
        <p:spPr>
          <a:xfrm>
            <a:off x="5411856" y="3846443"/>
            <a:ext cx="1515718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A0AAE921-22AA-2619-E584-13E75F65CE90}"/>
              </a:ext>
            </a:extLst>
          </p:cNvPr>
          <p:cNvSpPr txBox="1"/>
          <p:nvPr/>
        </p:nvSpPr>
        <p:spPr>
          <a:xfrm>
            <a:off x="632889" y="1566741"/>
            <a:ext cx="4540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滤除效果不错，也体现出公式的可靠性</a:t>
            </a:r>
          </a:p>
        </p:txBody>
      </p:sp>
    </p:spTree>
    <p:extLst>
      <p:ext uri="{BB962C8B-B14F-4D97-AF65-F5344CB8AC3E}">
        <p14:creationId xmlns:p14="http://schemas.microsoft.com/office/powerpoint/2010/main" val="27863876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-189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48470" y="0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04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0" y="3159815"/>
            <a:ext cx="26040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测试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66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测试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92088F-B33E-5ADF-14E8-EFC921FB5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7815" y="1747766"/>
            <a:ext cx="4787844" cy="3540278"/>
          </a:xfrm>
          <a:prstGeom prst="rect">
            <a:avLst/>
          </a:prstGeom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3F69A49-BEC7-56E2-401E-88BDF31F01F1}"/>
              </a:ext>
            </a:extLst>
          </p:cNvPr>
          <p:cNvCxnSpPr/>
          <p:nvPr/>
        </p:nvCxnSpPr>
        <p:spPr>
          <a:xfrm>
            <a:off x="879613" y="-49696"/>
            <a:ext cx="914400" cy="914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767718B-F75B-5598-9B4A-1382D6316DAB}"/>
              </a:ext>
            </a:extLst>
          </p:cNvPr>
          <p:cNvCxnSpPr>
            <a:cxnSpLocks/>
          </p:cNvCxnSpPr>
          <p:nvPr/>
        </p:nvCxnSpPr>
        <p:spPr>
          <a:xfrm>
            <a:off x="1363028" y="4770235"/>
            <a:ext cx="5433680" cy="44726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8CD7C7-F5AB-5D81-B234-E2EC22AD4C3B}"/>
              </a:ext>
            </a:extLst>
          </p:cNvPr>
          <p:cNvCxnSpPr>
            <a:cxnSpLocks/>
          </p:cNvCxnSpPr>
          <p:nvPr/>
        </p:nvCxnSpPr>
        <p:spPr>
          <a:xfrm>
            <a:off x="3722163" y="1664257"/>
            <a:ext cx="0" cy="4080013"/>
          </a:xfrm>
          <a:prstGeom prst="line">
            <a:avLst/>
          </a:prstGeom>
          <a:ln w="19050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97CF9F1-DBF8-D7EB-14C2-AA40AA7F420E}"/>
              </a:ext>
            </a:extLst>
          </p:cNvPr>
          <p:cNvSpPr txBox="1"/>
          <p:nvPr/>
        </p:nvSpPr>
        <p:spPr>
          <a:xfrm>
            <a:off x="6339716" y="3056240"/>
            <a:ext cx="447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尝试使用此曲线进行实验</a:t>
            </a:r>
            <a:endParaRPr lang="en-US" altLang="zh-CN" dirty="0"/>
          </a:p>
          <a:p>
            <a:r>
              <a:rPr lang="zh-CN" altLang="en-US" dirty="0"/>
              <a:t>因为在之前的实验中，不可见的缺陷敏感度一般在</a:t>
            </a:r>
            <a:r>
              <a:rPr lang="en-US" altLang="zh-CN" dirty="0"/>
              <a:t>200~300</a:t>
            </a:r>
            <a:r>
              <a:rPr lang="zh-CN" altLang="en-US" dirty="0"/>
              <a:t>，所以我们令</a:t>
            </a:r>
            <a:r>
              <a:rPr lang="en-US" altLang="zh-CN" dirty="0"/>
              <a:t>C = 300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6802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iSHEJI-1">
            <a:extLst>
              <a:ext uri="{FF2B5EF4-FFF2-40B4-BE49-F238E27FC236}">
                <a16:creationId xmlns:a16="http://schemas.microsoft.com/office/drawing/2014/main" id="{EE0C8FCC-8911-8E6E-837E-970DFFF32598}"/>
              </a:ext>
            </a:extLst>
          </p:cNvPr>
          <p:cNvSpPr/>
          <p:nvPr/>
        </p:nvSpPr>
        <p:spPr>
          <a:xfrm>
            <a:off x="0" y="1258827"/>
            <a:ext cx="4977114" cy="12850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6" name="iSHEJI-3">
            <a:extLst>
              <a:ext uri="{FF2B5EF4-FFF2-40B4-BE49-F238E27FC236}">
                <a16:creationId xmlns:a16="http://schemas.microsoft.com/office/drawing/2014/main" id="{DF66CA8B-5DCB-8A4F-CEF6-FBB73244FA73}"/>
              </a:ext>
            </a:extLst>
          </p:cNvPr>
          <p:cNvSpPr/>
          <p:nvPr/>
        </p:nvSpPr>
        <p:spPr>
          <a:xfrm>
            <a:off x="2549035" y="1450606"/>
            <a:ext cx="204275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atalogue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4">
            <a:extLst>
              <a:ext uri="{FF2B5EF4-FFF2-40B4-BE49-F238E27FC236}">
                <a16:creationId xmlns:a16="http://schemas.microsoft.com/office/drawing/2014/main" id="{3B7EC32D-ACAA-DF6B-0EE5-32A965318B9F}"/>
              </a:ext>
            </a:extLst>
          </p:cNvPr>
          <p:cNvSpPr/>
          <p:nvPr/>
        </p:nvSpPr>
        <p:spPr>
          <a:xfrm>
            <a:off x="6283279" y="1522574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5DEE502C-1DA1-1416-074E-B17D30CE729C}"/>
              </a:ext>
            </a:extLst>
          </p:cNvPr>
          <p:cNvSpPr txBox="1"/>
          <p:nvPr/>
        </p:nvSpPr>
        <p:spPr>
          <a:xfrm>
            <a:off x="6774556" y="1573717"/>
            <a:ext cx="19800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回顾</a:t>
            </a:r>
          </a:p>
        </p:txBody>
      </p:sp>
      <p:sp>
        <p:nvSpPr>
          <p:cNvPr id="23" name="iSHEJI-7">
            <a:extLst>
              <a:ext uri="{FF2B5EF4-FFF2-40B4-BE49-F238E27FC236}">
                <a16:creationId xmlns:a16="http://schemas.microsoft.com/office/drawing/2014/main" id="{5421CFED-66F3-9A9E-86AB-8BABA71D46B5}"/>
              </a:ext>
            </a:extLst>
          </p:cNvPr>
          <p:cNvSpPr txBox="1"/>
          <p:nvPr/>
        </p:nvSpPr>
        <p:spPr>
          <a:xfrm>
            <a:off x="6774555" y="2437505"/>
            <a:ext cx="364164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思路</a:t>
            </a:r>
          </a:p>
        </p:txBody>
      </p:sp>
      <p:sp>
        <p:nvSpPr>
          <p:cNvPr id="25" name="iSHEJI-9">
            <a:extLst>
              <a:ext uri="{FF2B5EF4-FFF2-40B4-BE49-F238E27FC236}">
                <a16:creationId xmlns:a16="http://schemas.microsoft.com/office/drawing/2014/main" id="{8CE002D3-02F0-20E5-9659-90825A8A85A0}"/>
              </a:ext>
            </a:extLst>
          </p:cNvPr>
          <p:cNvSpPr/>
          <p:nvPr/>
        </p:nvSpPr>
        <p:spPr>
          <a:xfrm>
            <a:off x="6300662" y="2375950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10">
            <a:extLst>
              <a:ext uri="{FF2B5EF4-FFF2-40B4-BE49-F238E27FC236}">
                <a16:creationId xmlns:a16="http://schemas.microsoft.com/office/drawing/2014/main" id="{56D90271-3AB7-7EB9-BF7C-79C7145CA709}"/>
              </a:ext>
            </a:extLst>
          </p:cNvPr>
          <p:cNvSpPr txBox="1"/>
          <p:nvPr/>
        </p:nvSpPr>
        <p:spPr>
          <a:xfrm>
            <a:off x="6774556" y="3424404"/>
            <a:ext cx="34569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实验与矛盾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12">
            <a:extLst>
              <a:ext uri="{FF2B5EF4-FFF2-40B4-BE49-F238E27FC236}">
                <a16:creationId xmlns:a16="http://schemas.microsoft.com/office/drawing/2014/main" id="{B9C881B6-F231-7D9B-7744-78001C670756}"/>
              </a:ext>
            </a:extLst>
          </p:cNvPr>
          <p:cNvSpPr/>
          <p:nvPr/>
        </p:nvSpPr>
        <p:spPr>
          <a:xfrm>
            <a:off x="6286361" y="3363789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2" name="iSHEJI-16">
            <a:extLst>
              <a:ext uri="{FF2B5EF4-FFF2-40B4-BE49-F238E27FC236}">
                <a16:creationId xmlns:a16="http://schemas.microsoft.com/office/drawing/2014/main" id="{FD325BB2-7D2F-2CA7-3B72-819899B9A371}"/>
              </a:ext>
            </a:extLst>
          </p:cNvPr>
          <p:cNvSpPr/>
          <p:nvPr/>
        </p:nvSpPr>
        <p:spPr>
          <a:xfrm>
            <a:off x="3172784" y="1817503"/>
            <a:ext cx="1419003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2" name="iSHEJI-10">
            <a:extLst>
              <a:ext uri="{FF2B5EF4-FFF2-40B4-BE49-F238E27FC236}">
                <a16:creationId xmlns:a16="http://schemas.microsoft.com/office/drawing/2014/main" id="{40F6DEA7-3E67-2942-D5EC-B4D25D9B40F2}"/>
              </a:ext>
            </a:extLst>
          </p:cNvPr>
          <p:cNvSpPr txBox="1"/>
          <p:nvPr/>
        </p:nvSpPr>
        <p:spPr>
          <a:xfrm>
            <a:off x="6757172" y="4409422"/>
            <a:ext cx="3296257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测试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3" name="iSHEJI-12">
            <a:extLst>
              <a:ext uri="{FF2B5EF4-FFF2-40B4-BE49-F238E27FC236}">
                <a16:creationId xmlns:a16="http://schemas.microsoft.com/office/drawing/2014/main" id="{0EE7D7D6-93C7-74C4-E24E-7D9C5A3EBE5D}"/>
              </a:ext>
            </a:extLst>
          </p:cNvPr>
          <p:cNvSpPr/>
          <p:nvPr/>
        </p:nvSpPr>
        <p:spPr>
          <a:xfrm>
            <a:off x="6283279" y="4347866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4.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733B4F32-8737-0E76-3395-3EFB9A08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3FF6916-6B6C-8050-2757-8DDAECA6E503}"/>
              </a:ext>
            </a:extLst>
          </p:cNvPr>
          <p:cNvCxnSpPr>
            <a:cxnSpLocks/>
          </p:cNvCxnSpPr>
          <p:nvPr/>
        </p:nvCxnSpPr>
        <p:spPr>
          <a:xfrm>
            <a:off x="6096000" y="1321904"/>
            <a:ext cx="0" cy="4721087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HEJI-10">
            <a:extLst>
              <a:ext uri="{FF2B5EF4-FFF2-40B4-BE49-F238E27FC236}">
                <a16:creationId xmlns:a16="http://schemas.microsoft.com/office/drawing/2014/main" id="{CC605D45-568E-0839-9067-4BB82700CB4F}"/>
              </a:ext>
            </a:extLst>
          </p:cNvPr>
          <p:cNvSpPr txBox="1"/>
          <p:nvPr/>
        </p:nvSpPr>
        <p:spPr>
          <a:xfrm>
            <a:off x="6774555" y="5455995"/>
            <a:ext cx="3296257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总结</a:t>
            </a:r>
          </a:p>
        </p:txBody>
      </p:sp>
      <p:sp>
        <p:nvSpPr>
          <p:cNvPr id="7" name="iSHEJI-12">
            <a:extLst>
              <a:ext uri="{FF2B5EF4-FFF2-40B4-BE49-F238E27FC236}">
                <a16:creationId xmlns:a16="http://schemas.microsoft.com/office/drawing/2014/main" id="{3CC9CD78-DA73-FC49-3112-4D83846A7F39}"/>
              </a:ext>
            </a:extLst>
          </p:cNvPr>
          <p:cNvSpPr/>
          <p:nvPr/>
        </p:nvSpPr>
        <p:spPr>
          <a:xfrm>
            <a:off x="6300662" y="5394439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dirty="0">
                <a:solidFill>
                  <a:srgbClr val="3F3F3F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5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.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1582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3EF5FD-FBC3-994B-90EE-AD0688F59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39" y="1670577"/>
            <a:ext cx="5872957" cy="43415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ABB3D6-028A-F137-F584-CC5DC9124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196" y="1670577"/>
            <a:ext cx="6011804" cy="434155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6E0BBD6-E316-F499-EE5E-F3B98E34A040}"/>
              </a:ext>
            </a:extLst>
          </p:cNvPr>
          <p:cNvSpPr txBox="1"/>
          <p:nvPr/>
        </p:nvSpPr>
        <p:spPr>
          <a:xfrm>
            <a:off x="1625048" y="6012131"/>
            <a:ext cx="3801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不再计算敏感度数值，只区分</a:t>
            </a:r>
            <a:r>
              <a:rPr lang="en-US" altLang="zh-CN" dirty="0"/>
              <a:t>visible</a:t>
            </a:r>
            <a:r>
              <a:rPr lang="zh-CN" altLang="en-US" dirty="0"/>
              <a:t>和</a:t>
            </a:r>
            <a:r>
              <a:rPr lang="en-US" altLang="zh-CN" dirty="0"/>
              <a:t>invisible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30A35C-69F2-E0F8-26F2-7121B7A81BB5}"/>
              </a:ext>
            </a:extLst>
          </p:cNvPr>
          <p:cNvSpPr txBox="1"/>
          <p:nvPr/>
        </p:nvSpPr>
        <p:spPr>
          <a:xfrm>
            <a:off x="7981121" y="6150630"/>
            <a:ext cx="3339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效果和之前使用</a:t>
            </a:r>
            <a:r>
              <a:rPr lang="en-US" altLang="zh-CN" dirty="0"/>
              <a:t>CSF</a:t>
            </a:r>
            <a:r>
              <a:rPr lang="zh-CN" altLang="en-US" dirty="0"/>
              <a:t>曲线时类似</a:t>
            </a:r>
          </a:p>
        </p:txBody>
      </p:sp>
    </p:spTree>
    <p:extLst>
      <p:ext uri="{BB962C8B-B14F-4D97-AF65-F5344CB8AC3E}">
        <p14:creationId xmlns:p14="http://schemas.microsoft.com/office/powerpoint/2010/main" val="1902378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78288" y="0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05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0" y="3159815"/>
            <a:ext cx="26040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总结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94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C0BBAE9-216F-1784-6EE6-00F4720EFDEE}"/>
              </a:ext>
            </a:extLst>
          </p:cNvPr>
          <p:cNvSpPr txBox="1"/>
          <p:nvPr/>
        </p:nvSpPr>
        <p:spPr>
          <a:xfrm>
            <a:off x="536713" y="1972918"/>
            <a:ext cx="65250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计算出的</a:t>
            </a:r>
            <a:r>
              <a:rPr lang="en-US" altLang="zh-CN" dirty="0"/>
              <a:t>μ-L</a:t>
            </a:r>
            <a:r>
              <a:rPr lang="zh-CN" altLang="en-US" dirty="0"/>
              <a:t>曲线和一般认为的规律的矛盾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同时具有一定分割能力却不能完全让人满意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913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53440" y="507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01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0" y="3159815"/>
            <a:ext cx="26040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回顾</a:t>
            </a: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73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613229" y="546623"/>
            <a:ext cx="159038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回顾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F55E37-C947-997E-CE16-40277FBF7879}"/>
              </a:ext>
            </a:extLst>
          </p:cNvPr>
          <p:cNvSpPr txBox="1"/>
          <p:nvPr/>
        </p:nvSpPr>
        <p:spPr>
          <a:xfrm>
            <a:off x="810038" y="1764196"/>
            <a:ext cx="8468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需求：划出界线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原本使用</a:t>
            </a:r>
            <a:r>
              <a:rPr lang="en-US" altLang="zh-CN" dirty="0"/>
              <a:t>CSF</a:t>
            </a:r>
            <a:r>
              <a:rPr lang="zh-CN" altLang="en-US" dirty="0"/>
              <a:t>曲线，计算所有分割出的缺陷的敏感度。但是在本任务中，只需获得空间频率</a:t>
            </a:r>
            <a:r>
              <a:rPr lang="en-US" altLang="zh-CN" dirty="0"/>
              <a:t>---</a:t>
            </a:r>
            <a:r>
              <a:rPr lang="zh-CN" altLang="en-US" dirty="0"/>
              <a:t>分界对比度即可，简化的曲线易于通过实验测定和调整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A1567B9-7FA6-886A-BBC6-B8F359050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08" y="3201767"/>
            <a:ext cx="3717235" cy="341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599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982649" y="0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0" y="3177673"/>
            <a:ext cx="3367267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思路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784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思路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0AF5251-8113-6CBC-5CAB-05C53FB834D0}"/>
              </a:ext>
            </a:extLst>
          </p:cNvPr>
          <p:cNvSpPr txBox="1"/>
          <p:nvPr/>
        </p:nvSpPr>
        <p:spPr>
          <a:xfrm>
            <a:off x="785191" y="1853648"/>
            <a:ext cx="64902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已知</a:t>
            </a:r>
            <a:r>
              <a:rPr lang="en-US" altLang="zh-CN" dirty="0"/>
              <a:t>CSF</a:t>
            </a:r>
            <a:r>
              <a:rPr lang="zh-CN" altLang="en-US" dirty="0"/>
              <a:t>曲线：输入空间频率（</a:t>
            </a:r>
            <a:r>
              <a:rPr lang="en-US" altLang="zh-CN" dirty="0"/>
              <a:t>μ</a:t>
            </a:r>
            <a:r>
              <a:rPr lang="zh-CN" altLang="en-US" dirty="0"/>
              <a:t>）、流明（</a:t>
            </a:r>
            <a:r>
              <a:rPr lang="en-US" altLang="zh-CN" dirty="0"/>
              <a:t>L</a:t>
            </a:r>
            <a:r>
              <a:rPr lang="zh-CN" altLang="en-US" dirty="0"/>
              <a:t>）、观察角（</a:t>
            </a:r>
            <a:r>
              <a:rPr lang="en-US" altLang="zh-CN" dirty="0"/>
              <a:t>Xo</a:t>
            </a:r>
            <a:r>
              <a:rPr lang="zh-CN" altLang="en-US" dirty="0"/>
              <a:t>），输出敏感度数值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目标：我们想要输入特定空间频率（尺寸），输出分界对比度（刚好可见）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基础思路：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/>
              <a:t>先在公式中消除观察角（在实际场景中可以认为较</a:t>
            </a:r>
            <a:r>
              <a:rPr lang="en-US" altLang="zh-CN" dirty="0"/>
              <a:t>	</a:t>
            </a:r>
            <a:r>
              <a:rPr lang="zh-CN" altLang="en-US" dirty="0"/>
              <a:t>为固定）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/>
              <a:t>然后令</a:t>
            </a:r>
            <a:r>
              <a:rPr lang="en-US" altLang="zh-CN" dirty="0"/>
              <a:t>S(μ)=C</a:t>
            </a:r>
            <a:r>
              <a:rPr lang="zh-CN" altLang="en-US" dirty="0"/>
              <a:t>，转换为</a:t>
            </a:r>
            <a:r>
              <a:rPr lang="en-US" altLang="zh-CN" dirty="0"/>
              <a:t>μ</a:t>
            </a:r>
            <a:r>
              <a:rPr lang="zh-CN" altLang="en-US" dirty="0"/>
              <a:t>和</a:t>
            </a:r>
            <a:r>
              <a:rPr lang="en-US" altLang="zh-CN" dirty="0"/>
              <a:t>L</a:t>
            </a:r>
            <a:r>
              <a:rPr lang="zh-CN" altLang="en-US" dirty="0"/>
              <a:t>的隐函数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>
                <a:sym typeface="Wingdings" panose="05000000000000000000" pitchFamily="2" charset="2"/>
              </a:rPr>
              <a:t>在</a:t>
            </a:r>
            <a:r>
              <a:rPr lang="en-US" altLang="zh-CN" dirty="0">
                <a:sym typeface="Wingdings" panose="05000000000000000000" pitchFamily="2" charset="2"/>
              </a:rPr>
              <a:t>μ</a:t>
            </a:r>
            <a:r>
              <a:rPr lang="zh-CN" altLang="en-US" dirty="0">
                <a:sym typeface="Wingdings" panose="05000000000000000000" pitchFamily="2" charset="2"/>
              </a:rPr>
              <a:t>定义域上采样，求解</a:t>
            </a:r>
            <a:r>
              <a:rPr lang="en-US" altLang="zh-CN" dirty="0">
                <a:sym typeface="Wingdings" panose="05000000000000000000" pitchFamily="2" charset="2"/>
              </a:rPr>
              <a:t>L</a:t>
            </a:r>
            <a:r>
              <a:rPr lang="zh-CN" altLang="en-US" dirty="0">
                <a:sym typeface="Wingdings" panose="05000000000000000000" pitchFamily="2" charset="2"/>
              </a:rPr>
              <a:t>值，画出离散函数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>
                <a:sym typeface="Wingdings" panose="05000000000000000000" pitchFamily="2" charset="2"/>
              </a:rPr>
              <a:t>拟合函数，得到基础形式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>
                <a:sym typeface="Wingdings" panose="05000000000000000000" pitchFamily="2" charset="2"/>
              </a:rPr>
              <a:t>结合实验以确定具体参数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809486-B471-7B44-1EA5-4C87E1DD4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809" y="1542853"/>
            <a:ext cx="4733810" cy="99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31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4015408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396074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探寻</a:t>
            </a:r>
            <a:r>
              <a:rPr lang="en-US" altLang="zh-CN" sz="2800" b="1" spc="0" dirty="0" err="1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sp-gs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曲线一般形式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BA1156-9110-C32B-0AC9-674D6017A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557" y="1502384"/>
            <a:ext cx="5887637" cy="1232451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1698DA71-1035-C083-65E9-9C65E08D57C1}"/>
              </a:ext>
            </a:extLst>
          </p:cNvPr>
          <p:cNvCxnSpPr>
            <a:cxnSpLocks/>
          </p:cNvCxnSpPr>
          <p:nvPr/>
        </p:nvCxnSpPr>
        <p:spPr>
          <a:xfrm>
            <a:off x="3985590" y="2887317"/>
            <a:ext cx="0" cy="123245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B6FC5A-5CD1-40F6-B1B5-B781535E0B5B}"/>
                  </a:ext>
                </a:extLst>
              </p:cNvPr>
              <p:cNvSpPr txBox="1"/>
              <p:nvPr/>
            </p:nvSpPr>
            <p:spPr>
              <a:xfrm>
                <a:off x="1003918" y="4183193"/>
                <a:ext cx="5549148" cy="1017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/>
                  <a:t>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5200∗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⁡(−0.0016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*</m:t>
                        </m:r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CN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800" b="0" i="1" baseline="30000" smtClean="0">
                            <a:latin typeface="Cambria Math" panose="02040503050406030204" pitchFamily="18" charset="0"/>
                          </a:rPr>
                          <m:t>0.08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+0.64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800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63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2800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0.83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⁡(−0.02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800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3B6FC5A-5CD1-40F6-B1B5-B781535E0B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918" y="4183193"/>
                <a:ext cx="5549148" cy="1017586"/>
              </a:xfrm>
              <a:prstGeom prst="rect">
                <a:avLst/>
              </a:prstGeom>
              <a:blipFill>
                <a:blip r:embed="rId4"/>
                <a:stretch>
                  <a:fillRect l="-4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65B0C873-1DE6-EEB3-B334-0A6E6E593F99}"/>
              </a:ext>
            </a:extLst>
          </p:cNvPr>
          <p:cNvSpPr txBox="1"/>
          <p:nvPr/>
        </p:nvSpPr>
        <p:spPr>
          <a:xfrm>
            <a:off x="3960743" y="687418"/>
            <a:ext cx="38315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【</a:t>
            </a:r>
            <a:r>
              <a:rPr lang="zh-CN" altLang="en-US" sz="1400" dirty="0"/>
              <a:t>将</a:t>
            </a:r>
            <a:r>
              <a:rPr lang="en-US" altLang="zh-CN" sz="1400" dirty="0"/>
              <a:t>spatial frequency-gray scale</a:t>
            </a:r>
            <a:r>
              <a:rPr lang="zh-CN" altLang="en-US" sz="1400" dirty="0"/>
              <a:t>曲线简写为</a:t>
            </a:r>
            <a:r>
              <a:rPr lang="en-US" altLang="zh-CN" sz="1400" dirty="0" err="1"/>
              <a:t>sp-gs</a:t>
            </a:r>
            <a:r>
              <a:rPr lang="en-US" altLang="zh-CN" sz="1400" dirty="0"/>
              <a:t>】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8B05CFE-CEF9-A464-FE54-24C7E000E01A}"/>
              </a:ext>
            </a:extLst>
          </p:cNvPr>
          <p:cNvSpPr txBox="1"/>
          <p:nvPr/>
        </p:nvSpPr>
        <p:spPr>
          <a:xfrm>
            <a:off x="4766642" y="3319669"/>
            <a:ext cx="3205368" cy="367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这里假设</a:t>
            </a:r>
            <a:r>
              <a:rPr lang="en-US" altLang="zh-CN" dirty="0"/>
              <a:t>Xo=12°</a:t>
            </a:r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159AB516-AE48-7A3F-3869-1E7287D6BCA2}"/>
              </a:ext>
            </a:extLst>
          </p:cNvPr>
          <p:cNvSpPr/>
          <p:nvPr/>
        </p:nvSpPr>
        <p:spPr>
          <a:xfrm>
            <a:off x="8449089" y="1966127"/>
            <a:ext cx="1052720" cy="2204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4CDF9E93-8801-D417-00FF-7689EC6CB296}"/>
              </a:ext>
            </a:extLst>
          </p:cNvPr>
          <p:cNvSpPr/>
          <p:nvPr/>
        </p:nvSpPr>
        <p:spPr>
          <a:xfrm>
            <a:off x="8806069" y="1966127"/>
            <a:ext cx="342901" cy="22047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33EDAE9-E8C0-A7E8-19BB-0290D113A991}"/>
              </a:ext>
            </a:extLst>
          </p:cNvPr>
          <p:cNvCxnSpPr>
            <a:cxnSpLocks/>
          </p:cNvCxnSpPr>
          <p:nvPr/>
        </p:nvCxnSpPr>
        <p:spPr>
          <a:xfrm>
            <a:off x="8716617" y="4825448"/>
            <a:ext cx="60628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2D14CC7-8F62-32DA-6F78-4E48DDD75DAA}"/>
              </a:ext>
            </a:extLst>
          </p:cNvPr>
          <p:cNvCxnSpPr>
            <a:cxnSpLocks/>
          </p:cNvCxnSpPr>
          <p:nvPr/>
        </p:nvCxnSpPr>
        <p:spPr>
          <a:xfrm flipH="1">
            <a:off x="8716617" y="2286716"/>
            <a:ext cx="266954" cy="240527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7E04F4CB-F1AE-CA47-05FF-96D6B0A9A968}"/>
              </a:ext>
            </a:extLst>
          </p:cNvPr>
          <p:cNvCxnSpPr>
            <a:cxnSpLocks/>
          </p:cNvCxnSpPr>
          <p:nvPr/>
        </p:nvCxnSpPr>
        <p:spPr>
          <a:xfrm>
            <a:off x="8983571" y="2281747"/>
            <a:ext cx="339333" cy="2459934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任意多边形: 形状 36">
            <a:extLst>
              <a:ext uri="{FF2B5EF4-FFF2-40B4-BE49-F238E27FC236}">
                <a16:creationId xmlns:a16="http://schemas.microsoft.com/office/drawing/2014/main" id="{DE677122-0493-0827-3509-EB6B0EE83DB2}"/>
              </a:ext>
            </a:extLst>
          </p:cNvPr>
          <p:cNvSpPr/>
          <p:nvPr/>
        </p:nvSpPr>
        <p:spPr>
          <a:xfrm>
            <a:off x="8921445" y="3090076"/>
            <a:ext cx="196630" cy="45719"/>
          </a:xfrm>
          <a:custGeom>
            <a:avLst/>
            <a:gdLst>
              <a:gd name="connsiteX0" fmla="*/ 0 w 436652"/>
              <a:gd name="connsiteY0" fmla="*/ 15411 h 179855"/>
              <a:gd name="connsiteX1" fmla="*/ 200346 w 436652"/>
              <a:gd name="connsiteY1" fmla="*/ 179798 h 179855"/>
              <a:gd name="connsiteX2" fmla="*/ 436652 w 436652"/>
              <a:gd name="connsiteY2" fmla="*/ 0 h 179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6652" h="179855">
                <a:moveTo>
                  <a:pt x="0" y="15411"/>
                </a:moveTo>
                <a:cubicBezTo>
                  <a:pt x="63785" y="98889"/>
                  <a:pt x="127571" y="182367"/>
                  <a:pt x="200346" y="179798"/>
                </a:cubicBezTo>
                <a:cubicBezTo>
                  <a:pt x="273121" y="177229"/>
                  <a:pt x="394699" y="32535"/>
                  <a:pt x="436652" y="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76AD607-EB2F-2292-160D-CF314D372BD8}"/>
              </a:ext>
            </a:extLst>
          </p:cNvPr>
          <p:cNvCxnSpPr>
            <a:cxnSpLocks/>
          </p:cNvCxnSpPr>
          <p:nvPr/>
        </p:nvCxnSpPr>
        <p:spPr>
          <a:xfrm>
            <a:off x="9019760" y="3230944"/>
            <a:ext cx="1157909" cy="2229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E8E2D4C7-B8F0-A5DE-642D-1DFD7DE9E444}"/>
              </a:ext>
            </a:extLst>
          </p:cNvPr>
          <p:cNvSpPr txBox="1"/>
          <p:nvPr/>
        </p:nvSpPr>
        <p:spPr>
          <a:xfrm>
            <a:off x="10402515" y="3342396"/>
            <a:ext cx="528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12°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B0EC97B-202E-4922-4A4F-FC218395F9F4}"/>
              </a:ext>
            </a:extLst>
          </p:cNvPr>
          <p:cNvSpPr txBox="1"/>
          <p:nvPr/>
        </p:nvSpPr>
        <p:spPr>
          <a:xfrm>
            <a:off x="1147970" y="5864087"/>
            <a:ext cx="566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因为在每个特定的场景中，</a:t>
            </a:r>
            <a:r>
              <a:rPr lang="en-US" altLang="zh-CN" dirty="0"/>
              <a:t>Xo</a:t>
            </a:r>
            <a:r>
              <a:rPr lang="zh-CN" altLang="en-US" dirty="0"/>
              <a:t>相对固定，而我们只是想要获得函数的形式，因此可以把</a:t>
            </a:r>
            <a:r>
              <a:rPr lang="en-US" altLang="zh-CN" dirty="0"/>
              <a:t>Xo</a:t>
            </a:r>
            <a:r>
              <a:rPr lang="zh-CN" altLang="en-US" dirty="0"/>
              <a:t>设定为常数</a:t>
            </a:r>
          </a:p>
        </p:txBody>
      </p:sp>
    </p:spTree>
    <p:extLst>
      <p:ext uri="{BB962C8B-B14F-4D97-AF65-F5344CB8AC3E}">
        <p14:creationId xmlns:p14="http://schemas.microsoft.com/office/powerpoint/2010/main" val="3542039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隐函数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AC088D-554D-0E11-B560-F7E0531731A2}"/>
                  </a:ext>
                </a:extLst>
              </p:cNvPr>
              <p:cNvSpPr txBox="1"/>
              <p:nvPr/>
            </p:nvSpPr>
            <p:spPr>
              <a:xfrm>
                <a:off x="755440" y="4655411"/>
                <a:ext cx="5651099" cy="16559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zh-CN" altLang="en-US" sz="3200" dirty="0"/>
                  <a:t>隐函数</a:t>
                </a:r>
                <a:endParaRPr lang="en-US" altLang="zh-CN" sz="3200" dirty="0"/>
              </a:p>
              <a:p>
                <a:r>
                  <a:rPr lang="en-US" altLang="zh-CN" sz="3200" dirty="0"/>
                  <a:t>C</a:t>
                </a:r>
                <a14:m>
                  <m:oMath xmlns:m="http://schemas.openxmlformats.org/officeDocument/2006/math">
                    <m:r>
                      <a:rPr lang="en-US" altLang="zh-CN" sz="3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32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32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5200∗</m:t>
                        </m:r>
                        <m:r>
                          <m:rPr>
                            <m:sty m:val="p"/>
                          </m:rPr>
                          <a:rPr lang="en-US" altLang="zh-CN" sz="32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⁡(−0.0016</m:t>
                        </m:r>
                        <m:r>
                          <a:rPr lang="zh-CN" altLang="en-US" sz="3200" i="1">
                            <a:latin typeface="Cambria Math" panose="02040503050406030204" pitchFamily="18" charset="0"/>
                          </a:rPr>
                          <m:t>*</m:t>
                        </m:r>
                        <m:r>
                          <m:rPr>
                            <m:sty m:val="p"/>
                          </m:rPr>
                          <a:rPr lang="en-US" altLang="zh-CN" sz="3200" i="1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CN" sz="32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3200" b="0" i="1" baseline="30000" smtClean="0">
                            <a:latin typeface="Cambria Math" panose="02040503050406030204" pitchFamily="18" charset="0"/>
                          </a:rPr>
                          <m:t>0.08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32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(1+0.64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3200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63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3200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0.83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 altLang="zh-CN" sz="32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⁡(−0.02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3200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7FAC088D-554D-0E11-B560-F7E0531731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40" y="4655411"/>
                <a:ext cx="5651099" cy="1655966"/>
              </a:xfrm>
              <a:prstGeom prst="rect">
                <a:avLst/>
              </a:prstGeom>
              <a:blipFill>
                <a:blip r:embed="rId3"/>
                <a:stretch>
                  <a:fillRect l="-4423" t="-81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B59912DD-7AB3-82D5-9DA9-7BF90FCDD1A5}"/>
              </a:ext>
            </a:extLst>
          </p:cNvPr>
          <p:cNvCxnSpPr>
            <a:cxnSpLocks/>
          </p:cNvCxnSpPr>
          <p:nvPr/>
        </p:nvCxnSpPr>
        <p:spPr>
          <a:xfrm>
            <a:off x="3422374" y="3211995"/>
            <a:ext cx="0" cy="13848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36438A-BACE-1283-01CA-6950093EA9B9}"/>
                  </a:ext>
                </a:extLst>
              </p:cNvPr>
              <p:cNvSpPr txBox="1"/>
              <p:nvPr/>
            </p:nvSpPr>
            <p:spPr>
              <a:xfrm>
                <a:off x="755440" y="1708349"/>
                <a:ext cx="5549148" cy="10175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3200" dirty="0"/>
                  <a:t>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u</m:t>
                        </m:r>
                      </m:e>
                    </m:d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8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5200∗</m:t>
                        </m:r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exp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⁡(−0.0016</m:t>
                        </m:r>
                        <m:r>
                          <a:rPr lang="zh-CN" altLang="en-US" sz="2800" i="1">
                            <a:latin typeface="Cambria Math" panose="02040503050406030204" pitchFamily="18" charset="0"/>
                          </a:rPr>
                          <m:t>*</m:t>
                        </m:r>
                        <m:r>
                          <m:rPr>
                            <m:sty m:val="p"/>
                          </m:rPr>
                          <a:rPr lang="en-US" altLang="zh-CN" sz="2800" i="1" smtClean="0">
                            <a:latin typeface="Cambria Math" panose="02040503050406030204" pitchFamily="18" charset="0"/>
                          </a:rPr>
                          <m:t>u</m:t>
                        </m:r>
                        <m:r>
                          <a:rPr lang="en-US" altLang="zh-CN" sz="2800" b="0" i="1" baseline="3000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f>
                              <m:f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</m:num>
                              <m:den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sym typeface="Symbol" panose="05050102010706020507" pitchFamily="18" charset="2"/>
                                  </a:rPr>
                                  <m:t>𝐿</m:t>
                                </m:r>
                              </m:den>
                            </m:f>
                          </m:e>
                        </m:d>
                        <m:r>
                          <a:rPr lang="en-US" altLang="zh-CN" sz="2800" b="0" i="1" baseline="30000" smtClean="0">
                            <a:latin typeface="Cambria Math" panose="02040503050406030204" pitchFamily="18" charset="0"/>
                          </a:rPr>
                          <m:t>0.08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√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+0.64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sz="2800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)(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63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altLang="zh-CN" sz="2800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0.83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⁡(−0.02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altLang="zh-CN" sz="2800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836438A-BACE-1283-01CA-6950093EA9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40" y="1708349"/>
                <a:ext cx="5549148" cy="1017586"/>
              </a:xfrm>
              <a:prstGeom prst="rect">
                <a:avLst/>
              </a:prstGeom>
              <a:blipFill>
                <a:blip r:embed="rId4"/>
                <a:stretch>
                  <a:fillRect l="-45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EFBD09E7-6291-1EDB-7E02-7579E7EA3CF3}"/>
              </a:ext>
            </a:extLst>
          </p:cNvPr>
          <p:cNvSpPr txBox="1"/>
          <p:nvPr/>
        </p:nvSpPr>
        <p:spPr>
          <a:xfrm>
            <a:off x="3652630" y="3652630"/>
            <a:ext cx="1570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令</a:t>
            </a:r>
            <a:r>
              <a:rPr lang="en-US" altLang="zh-CN" sz="2800" dirty="0"/>
              <a:t>S(μ)=C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17041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69574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53440" y="-69574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0" y="3159815"/>
            <a:ext cx="26040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实验与矛盾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8687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4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ABE35D"/>
      </a:accent1>
      <a:accent2>
        <a:srgbClr val="3F3F3F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4472C4"/>
      </a:hlink>
      <a:folHlink>
        <a:srgbClr val="BFBFBF"/>
      </a:folHlink>
    </a:clrScheme>
    <a:fontScheme name="爱设计_标准主题字体">
      <a:majorFont>
        <a:latin typeface="OPPOSans L"/>
        <a:ea typeface="OPPOSans L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3525</TotalTime>
  <Words>533</Words>
  <Application>Microsoft Office PowerPoint</Application>
  <PresentationFormat>宽屏</PresentationFormat>
  <Paragraphs>93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OPPOSans L</vt:lpstr>
      <vt:lpstr>阿里巴巴普惠体 2.0 35 Thin</vt:lpstr>
      <vt:lpstr>阿里巴巴普惠体 2.0 45 Light</vt:lpstr>
      <vt:lpstr>阿里巴巴普惠体 2.0 95 ExtraBold</vt:lpstr>
      <vt:lpstr>等线</vt:lpstr>
      <vt:lpstr>等线 Light</vt:lpstr>
      <vt:lpstr>Microsoft YaHei</vt:lpstr>
      <vt:lpstr>Arial</vt:lpstr>
      <vt:lpstr>Cambria Math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青云 魏</dc:creator>
  <cp:lastModifiedBy>青云 魏</cp:lastModifiedBy>
  <cp:revision>4</cp:revision>
  <dcterms:created xsi:type="dcterms:W3CDTF">2023-10-06T01:31:47Z</dcterms:created>
  <dcterms:modified xsi:type="dcterms:W3CDTF">2023-10-08T12:17:26Z</dcterms:modified>
</cp:coreProperties>
</file>